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1882" r:id="rId5"/>
    <p:sldId id="1883" r:id="rId7"/>
    <p:sldId id="1886" r:id="rId8"/>
    <p:sldId id="1884" r:id="rId9"/>
    <p:sldId id="1887" r:id="rId10"/>
    <p:sldId id="1888" r:id="rId11"/>
    <p:sldId id="1889" r:id="rId12"/>
    <p:sldId id="1890" r:id="rId13"/>
    <p:sldId id="1891" r:id="rId14"/>
    <p:sldId id="1899" r:id="rId15"/>
    <p:sldId id="1892" r:id="rId16"/>
    <p:sldId id="1893" r:id="rId17"/>
    <p:sldId id="1894" r:id="rId18"/>
    <p:sldId id="1895" r:id="rId19"/>
    <p:sldId id="1896" r:id="rId20"/>
    <p:sldId id="1897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00810" y="1870710"/>
            <a:ext cx="4721860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zh-CN" sz="4400" b="1" spc="300" dirty="0" smtClean="0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</a:t>
            </a:r>
            <a:endParaRPr lang="zh-CN" altLang="zh-CN" sz="4400" b="1" spc="300" dirty="0" smtClean="0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zh-CN" sz="4400" b="1" spc="300" dirty="0" smtClean="0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压力传感器</a:t>
            </a:r>
            <a:endParaRPr lang="zh-CN" altLang="zh-CN" sz="4400" b="1" spc="300" dirty="0" smtClean="0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22670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1862455"/>
            <a:ext cx="5117465" cy="30041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b="1184"/>
          <a:stretch>
            <a:fillRect/>
          </a:stretch>
        </p:blipFill>
        <p:spPr>
          <a:xfrm>
            <a:off x="6993255" y="2275840"/>
            <a:ext cx="418909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0295" y="4994910"/>
            <a:ext cx="102723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该传感器的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输出特性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为：发动机</a:t>
            </a:r>
            <a:r>
              <a:rPr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进气量越大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，进气歧管内</a:t>
            </a:r>
            <a:r>
              <a:rPr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绝对压力越大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，硅膜片</a:t>
            </a:r>
            <a:r>
              <a:rPr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变形就越大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，输出的</a:t>
            </a:r>
            <a:r>
              <a:rPr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信号电压值就越大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2285" y="99568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7105" y="88836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525" y="1348740"/>
            <a:ext cx="4117340" cy="2786380"/>
          </a:xfrm>
          <a:prstGeom prst="rect">
            <a:avLst/>
          </a:prstGeom>
        </p:spPr>
      </p:pic>
      <p:pic>
        <p:nvPicPr>
          <p:cNvPr id="2" name="图片 1" descr="进气温度位置传感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880" y="5697220"/>
            <a:ext cx="930910" cy="543560"/>
          </a:xfrm>
          <a:prstGeom prst="rect">
            <a:avLst/>
          </a:prstGeom>
        </p:spPr>
      </p:pic>
      <p:pic>
        <p:nvPicPr>
          <p:cNvPr id="77829" name="Picture 2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915" y="4208780"/>
            <a:ext cx="1386205" cy="127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654040" y="1442720"/>
            <a:ext cx="11569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电源端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搭铁端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信号端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屏蔽线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5635" y="1664335"/>
            <a:ext cx="2052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测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电压</a:t>
            </a:r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85635" y="2186940"/>
            <a:ext cx="2052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测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导通</a:t>
            </a:r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85635" y="2797810"/>
            <a:ext cx="2052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测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电压</a:t>
            </a:r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68185" y="3381375"/>
            <a:ext cx="2052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测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导通</a:t>
            </a:r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68270" y="4827270"/>
            <a:ext cx="26079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线束端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68270" y="5842000"/>
            <a:ext cx="26079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元件端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16375" y="4827270"/>
            <a:ext cx="2474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测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电压、导通、电流</a:t>
            </a:r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016375" y="5872480"/>
            <a:ext cx="2052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测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电阻</a:t>
            </a:r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  <p:bldP spid="8" grpId="0"/>
      <p:bldP spid="13" grpId="0"/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8386445" y="1391285"/>
            <a:ext cx="3177540" cy="1687830"/>
          </a:xfrm>
          <a:prstGeom prst="wedgeRoundRectCallout">
            <a:avLst>
              <a:gd name="adj1" fmla="val -37103"/>
              <a:gd name="adj2" fmla="val 8546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fontAlgn="auto">
              <a:lnSpc>
                <a:spcPct val="130000"/>
              </a:lnSpc>
              <a:spcBef>
                <a:spcPts val="0"/>
              </a:spcBef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应为5V。如有异常，应检查传感器与ECU之间的线路是否导通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7105" y="88836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2415" y="1953260"/>
            <a:ext cx="5216525" cy="35299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4220" y="1390650"/>
            <a:ext cx="22485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检测电源电压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82845" y="2454275"/>
            <a:ext cx="4154170" cy="3571240"/>
            <a:chOff x="8863" y="3623"/>
            <a:chExt cx="6542" cy="562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rcRect l="17699" r="20235"/>
            <a:stretch>
              <a:fillRect/>
            </a:stretch>
          </p:blipFill>
          <p:spPr>
            <a:xfrm>
              <a:off x="13563" y="5666"/>
              <a:ext cx="1842" cy="2969"/>
            </a:xfrm>
            <a:prstGeom prst="rect">
              <a:avLst/>
            </a:prstGeom>
          </p:spPr>
        </p:pic>
        <p:sp>
          <p:nvSpPr>
            <p:cNvPr id="16" name="等腰三角形 15"/>
            <p:cNvSpPr/>
            <p:nvPr/>
          </p:nvSpPr>
          <p:spPr>
            <a:xfrm rot="18960000">
              <a:off x="8863" y="3623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9800000">
              <a:off x="8896" y="5266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9181" y="5666"/>
              <a:ext cx="5245" cy="3427"/>
            </a:xfrm>
            <a:custGeom>
              <a:avLst/>
              <a:gdLst>
                <a:gd name="connisteX0" fmla="*/ 3085465 w 3138797"/>
                <a:gd name="connsiteY0" fmla="*/ 1809750 h 2462168"/>
                <a:gd name="connisteX1" fmla="*/ 3041015 w 3138797"/>
                <a:gd name="connsiteY1" fmla="*/ 2313940 h 2462168"/>
                <a:gd name="connisteX2" fmla="*/ 2165350 w 3138797"/>
                <a:gd name="connsiteY2" fmla="*/ 2372995 h 2462168"/>
                <a:gd name="connisteX3" fmla="*/ 860425 w 3138797"/>
                <a:gd name="connsiteY3" fmla="*/ 1423670 h 2462168"/>
                <a:gd name="connisteX4" fmla="*/ 0 w 3138797"/>
                <a:gd name="connsiteY4" fmla="*/ 0 h 246216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3138798" h="2462169">
                  <a:moveTo>
                    <a:pt x="3085465" y="1809750"/>
                  </a:moveTo>
                  <a:cubicBezTo>
                    <a:pt x="3094355" y="1909445"/>
                    <a:pt x="3225165" y="2201545"/>
                    <a:pt x="3041015" y="2313940"/>
                  </a:cubicBezTo>
                  <a:cubicBezTo>
                    <a:pt x="2856865" y="2426335"/>
                    <a:pt x="2601595" y="2550795"/>
                    <a:pt x="2165350" y="2372995"/>
                  </a:cubicBezTo>
                  <a:cubicBezTo>
                    <a:pt x="1729105" y="2195195"/>
                    <a:pt x="1293495" y="1898015"/>
                    <a:pt x="860425" y="1423670"/>
                  </a:cubicBezTo>
                  <a:cubicBezTo>
                    <a:pt x="427355" y="949325"/>
                    <a:pt x="146050" y="265430"/>
                    <a:pt x="0" y="0"/>
                  </a:cubicBezTo>
                </a:path>
              </a:pathLst>
            </a:custGeom>
            <a:noFill/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9180" y="4075"/>
              <a:ext cx="5548" cy="5172"/>
            </a:xfrm>
            <a:custGeom>
              <a:avLst/>
              <a:gdLst>
                <a:gd name="connisteX0" fmla="*/ 3233420 w 3285069"/>
                <a:gd name="connsiteY0" fmla="*/ 2506980 h 3268964"/>
                <a:gd name="connisteX1" fmla="*/ 3248025 w 3285069"/>
                <a:gd name="connsiteY1" fmla="*/ 3129915 h 3268964"/>
                <a:gd name="connisteX2" fmla="*/ 2803525 w 3285069"/>
                <a:gd name="connsiteY2" fmla="*/ 3188970 h 3268964"/>
                <a:gd name="connisteX3" fmla="*/ 1883410 w 3285069"/>
                <a:gd name="connsiteY3" fmla="*/ 2418080 h 3268964"/>
                <a:gd name="connisteX4" fmla="*/ 815975 w 3285069"/>
                <a:gd name="connsiteY4" fmla="*/ 1009015 h 3268964"/>
                <a:gd name="connisteX5" fmla="*/ 0 w 3285069"/>
                <a:gd name="connsiteY5" fmla="*/ 0 h 326896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3285069" h="3268964">
                  <a:moveTo>
                    <a:pt x="3233420" y="2506980"/>
                  </a:moveTo>
                  <a:cubicBezTo>
                    <a:pt x="3245485" y="2630170"/>
                    <a:pt x="3333750" y="2993390"/>
                    <a:pt x="3248025" y="3129915"/>
                  </a:cubicBezTo>
                  <a:cubicBezTo>
                    <a:pt x="3162300" y="3266440"/>
                    <a:pt x="3076575" y="3331210"/>
                    <a:pt x="2803525" y="3188970"/>
                  </a:cubicBezTo>
                  <a:cubicBezTo>
                    <a:pt x="2530475" y="3046730"/>
                    <a:pt x="2280920" y="2854325"/>
                    <a:pt x="1883410" y="2418080"/>
                  </a:cubicBezTo>
                  <a:cubicBezTo>
                    <a:pt x="1485900" y="1981835"/>
                    <a:pt x="1192530" y="1492885"/>
                    <a:pt x="815975" y="1009015"/>
                  </a:cubicBezTo>
                  <a:cubicBezTo>
                    <a:pt x="439420" y="525145"/>
                    <a:pt x="141605" y="173355"/>
                    <a:pt x="0" y="0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7105" y="88836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4575" y="1943735"/>
            <a:ext cx="5124450" cy="34677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4220" y="1390650"/>
            <a:ext cx="27546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检测输出信号电压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14845" y="3055620"/>
            <a:ext cx="4133850" cy="2969895"/>
            <a:chOff x="8895" y="4570"/>
            <a:chExt cx="6510" cy="467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rcRect l="17699" r="20235"/>
            <a:stretch>
              <a:fillRect/>
            </a:stretch>
          </p:blipFill>
          <p:spPr>
            <a:xfrm>
              <a:off x="13563" y="5895"/>
              <a:ext cx="1842" cy="2969"/>
            </a:xfrm>
            <a:prstGeom prst="rect">
              <a:avLst/>
            </a:prstGeom>
          </p:spPr>
        </p:pic>
        <p:sp>
          <p:nvSpPr>
            <p:cNvPr id="16" name="等腰三角形 15"/>
            <p:cNvSpPr/>
            <p:nvPr/>
          </p:nvSpPr>
          <p:spPr>
            <a:xfrm rot="18960000">
              <a:off x="8895" y="4570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9800000">
              <a:off x="8896" y="5266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9181" y="5666"/>
              <a:ext cx="5245" cy="3427"/>
            </a:xfrm>
            <a:custGeom>
              <a:avLst/>
              <a:gdLst>
                <a:gd name="connisteX0" fmla="*/ 3085465 w 3138797"/>
                <a:gd name="connsiteY0" fmla="*/ 1809750 h 2462168"/>
                <a:gd name="connisteX1" fmla="*/ 3041015 w 3138797"/>
                <a:gd name="connsiteY1" fmla="*/ 2313940 h 2462168"/>
                <a:gd name="connisteX2" fmla="*/ 2165350 w 3138797"/>
                <a:gd name="connsiteY2" fmla="*/ 2372995 h 2462168"/>
                <a:gd name="connisteX3" fmla="*/ 860425 w 3138797"/>
                <a:gd name="connsiteY3" fmla="*/ 1423670 h 2462168"/>
                <a:gd name="connisteX4" fmla="*/ 0 w 3138797"/>
                <a:gd name="connsiteY4" fmla="*/ 0 h 246216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3138798" h="2462169">
                  <a:moveTo>
                    <a:pt x="3085465" y="1809750"/>
                  </a:moveTo>
                  <a:cubicBezTo>
                    <a:pt x="3094355" y="1909445"/>
                    <a:pt x="3225165" y="2201545"/>
                    <a:pt x="3041015" y="2313940"/>
                  </a:cubicBezTo>
                  <a:cubicBezTo>
                    <a:pt x="2856865" y="2426335"/>
                    <a:pt x="2601595" y="2550795"/>
                    <a:pt x="2165350" y="2372995"/>
                  </a:cubicBezTo>
                  <a:cubicBezTo>
                    <a:pt x="1729105" y="2195195"/>
                    <a:pt x="1293495" y="1898015"/>
                    <a:pt x="860425" y="1423670"/>
                  </a:cubicBezTo>
                  <a:cubicBezTo>
                    <a:pt x="427355" y="949325"/>
                    <a:pt x="146050" y="265430"/>
                    <a:pt x="0" y="0"/>
                  </a:cubicBezTo>
                </a:path>
              </a:pathLst>
            </a:custGeom>
            <a:noFill/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9012" y="4784"/>
              <a:ext cx="5716" cy="4463"/>
            </a:xfrm>
            <a:custGeom>
              <a:avLst/>
              <a:gdLst>
                <a:gd name="connisteX0" fmla="*/ 3233420 w 3285069"/>
                <a:gd name="connsiteY0" fmla="*/ 2506980 h 3268964"/>
                <a:gd name="connisteX1" fmla="*/ 3248025 w 3285069"/>
                <a:gd name="connsiteY1" fmla="*/ 3129915 h 3268964"/>
                <a:gd name="connisteX2" fmla="*/ 2803525 w 3285069"/>
                <a:gd name="connsiteY2" fmla="*/ 3188970 h 3268964"/>
                <a:gd name="connisteX3" fmla="*/ 1883410 w 3285069"/>
                <a:gd name="connsiteY3" fmla="*/ 2418080 h 3268964"/>
                <a:gd name="connisteX4" fmla="*/ 815975 w 3285069"/>
                <a:gd name="connsiteY4" fmla="*/ 1009015 h 3268964"/>
                <a:gd name="connisteX5" fmla="*/ 0 w 3285069"/>
                <a:gd name="connsiteY5" fmla="*/ 0 h 326896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3285069" h="3268964">
                  <a:moveTo>
                    <a:pt x="3233420" y="2506980"/>
                  </a:moveTo>
                  <a:cubicBezTo>
                    <a:pt x="3245485" y="2630170"/>
                    <a:pt x="3333750" y="2993390"/>
                    <a:pt x="3248025" y="3129915"/>
                  </a:cubicBezTo>
                  <a:cubicBezTo>
                    <a:pt x="3162300" y="3266440"/>
                    <a:pt x="3076575" y="3331210"/>
                    <a:pt x="2803525" y="3188970"/>
                  </a:cubicBezTo>
                  <a:cubicBezTo>
                    <a:pt x="2530475" y="3046730"/>
                    <a:pt x="2280920" y="2854325"/>
                    <a:pt x="1883410" y="2418080"/>
                  </a:cubicBezTo>
                  <a:cubicBezTo>
                    <a:pt x="1485900" y="1981835"/>
                    <a:pt x="1192530" y="1492885"/>
                    <a:pt x="815975" y="1009015"/>
                  </a:cubicBezTo>
                  <a:cubicBezTo>
                    <a:pt x="439420" y="525145"/>
                    <a:pt x="141605" y="173355"/>
                    <a:pt x="0" y="0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37511"/>
          <a:stretch>
            <a:fillRect/>
          </a:stretch>
        </p:blipFill>
        <p:spPr>
          <a:xfrm>
            <a:off x="1436370" y="2176780"/>
            <a:ext cx="2887980" cy="2713355"/>
          </a:xfrm>
          <a:prstGeom prst="rect">
            <a:avLst/>
          </a:prstGeom>
        </p:spPr>
      </p:pic>
      <p:sp>
        <p:nvSpPr>
          <p:cNvPr id="78" name="圆角矩形标注 77"/>
          <p:cNvSpPr/>
          <p:nvPr/>
        </p:nvSpPr>
        <p:spPr>
          <a:xfrm>
            <a:off x="744220" y="5280660"/>
            <a:ext cx="2934970" cy="1071880"/>
          </a:xfrm>
          <a:prstGeom prst="wedgeRoundRectCallout">
            <a:avLst>
              <a:gd name="adj1" fmla="val 22457"/>
              <a:gd name="adj2" fmla="val -93068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拆下连接传感器与进气歧管的真空软管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8709660" y="889000"/>
            <a:ext cx="2854325" cy="1423035"/>
          </a:xfrm>
          <a:prstGeom prst="wedgeRoundRectCallout">
            <a:avLst>
              <a:gd name="adj1" fmla="val 17985"/>
              <a:gd name="adj2" fmla="val 11820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fontAlgn="auto">
              <a:lnSpc>
                <a:spcPct val="130000"/>
              </a:lnSpc>
              <a:spcBef>
                <a:spcPts val="0"/>
              </a:spcBef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测量PIM端子与E2端子间在大气压力状态下的输出电压</a:t>
            </a:r>
            <a:r>
              <a:rPr 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，并记录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7" grpId="0"/>
      <p:bldP spid="7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7105" y="88836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4575" y="1943735"/>
            <a:ext cx="5124450" cy="34677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4220" y="1390650"/>
            <a:ext cx="27546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检测输出信号电压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14845" y="3055620"/>
            <a:ext cx="4133850" cy="2969895"/>
            <a:chOff x="8895" y="4570"/>
            <a:chExt cx="6510" cy="467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rcRect l="17699" r="20235"/>
            <a:stretch>
              <a:fillRect/>
            </a:stretch>
          </p:blipFill>
          <p:spPr>
            <a:xfrm>
              <a:off x="13563" y="5895"/>
              <a:ext cx="1842" cy="2969"/>
            </a:xfrm>
            <a:prstGeom prst="rect">
              <a:avLst/>
            </a:prstGeom>
          </p:spPr>
        </p:pic>
        <p:sp>
          <p:nvSpPr>
            <p:cNvPr id="16" name="等腰三角形 15"/>
            <p:cNvSpPr/>
            <p:nvPr/>
          </p:nvSpPr>
          <p:spPr>
            <a:xfrm rot="18960000">
              <a:off x="8895" y="4570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9800000">
              <a:off x="8896" y="5266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9181" y="5666"/>
              <a:ext cx="5245" cy="3427"/>
            </a:xfrm>
            <a:custGeom>
              <a:avLst/>
              <a:gdLst>
                <a:gd name="connisteX0" fmla="*/ 3085465 w 3138797"/>
                <a:gd name="connsiteY0" fmla="*/ 1809750 h 2462168"/>
                <a:gd name="connisteX1" fmla="*/ 3041015 w 3138797"/>
                <a:gd name="connsiteY1" fmla="*/ 2313940 h 2462168"/>
                <a:gd name="connisteX2" fmla="*/ 2165350 w 3138797"/>
                <a:gd name="connsiteY2" fmla="*/ 2372995 h 2462168"/>
                <a:gd name="connisteX3" fmla="*/ 860425 w 3138797"/>
                <a:gd name="connsiteY3" fmla="*/ 1423670 h 2462168"/>
                <a:gd name="connisteX4" fmla="*/ 0 w 3138797"/>
                <a:gd name="connsiteY4" fmla="*/ 0 h 246216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3138798" h="2462169">
                  <a:moveTo>
                    <a:pt x="3085465" y="1809750"/>
                  </a:moveTo>
                  <a:cubicBezTo>
                    <a:pt x="3094355" y="1909445"/>
                    <a:pt x="3225165" y="2201545"/>
                    <a:pt x="3041015" y="2313940"/>
                  </a:cubicBezTo>
                  <a:cubicBezTo>
                    <a:pt x="2856865" y="2426335"/>
                    <a:pt x="2601595" y="2550795"/>
                    <a:pt x="2165350" y="2372995"/>
                  </a:cubicBezTo>
                  <a:cubicBezTo>
                    <a:pt x="1729105" y="2195195"/>
                    <a:pt x="1293495" y="1898015"/>
                    <a:pt x="860425" y="1423670"/>
                  </a:cubicBezTo>
                  <a:cubicBezTo>
                    <a:pt x="427355" y="949325"/>
                    <a:pt x="146050" y="265430"/>
                    <a:pt x="0" y="0"/>
                  </a:cubicBezTo>
                </a:path>
              </a:pathLst>
            </a:custGeom>
            <a:noFill/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9012" y="4784"/>
              <a:ext cx="5716" cy="4463"/>
            </a:xfrm>
            <a:custGeom>
              <a:avLst/>
              <a:gdLst>
                <a:gd name="connisteX0" fmla="*/ 3233420 w 3285069"/>
                <a:gd name="connsiteY0" fmla="*/ 2506980 h 3268964"/>
                <a:gd name="connisteX1" fmla="*/ 3248025 w 3285069"/>
                <a:gd name="connsiteY1" fmla="*/ 3129915 h 3268964"/>
                <a:gd name="connisteX2" fmla="*/ 2803525 w 3285069"/>
                <a:gd name="connsiteY2" fmla="*/ 3188970 h 3268964"/>
                <a:gd name="connisteX3" fmla="*/ 1883410 w 3285069"/>
                <a:gd name="connsiteY3" fmla="*/ 2418080 h 3268964"/>
                <a:gd name="connisteX4" fmla="*/ 815975 w 3285069"/>
                <a:gd name="connsiteY4" fmla="*/ 1009015 h 3268964"/>
                <a:gd name="connisteX5" fmla="*/ 0 w 3285069"/>
                <a:gd name="connsiteY5" fmla="*/ 0 h 326896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3285069" h="3268964">
                  <a:moveTo>
                    <a:pt x="3233420" y="2506980"/>
                  </a:moveTo>
                  <a:cubicBezTo>
                    <a:pt x="3245485" y="2630170"/>
                    <a:pt x="3333750" y="2993390"/>
                    <a:pt x="3248025" y="3129915"/>
                  </a:cubicBezTo>
                  <a:cubicBezTo>
                    <a:pt x="3162300" y="3266440"/>
                    <a:pt x="3076575" y="3331210"/>
                    <a:pt x="2803525" y="3188970"/>
                  </a:cubicBezTo>
                  <a:cubicBezTo>
                    <a:pt x="2530475" y="3046730"/>
                    <a:pt x="2280920" y="2854325"/>
                    <a:pt x="1883410" y="2418080"/>
                  </a:cubicBezTo>
                  <a:cubicBezTo>
                    <a:pt x="1485900" y="1981835"/>
                    <a:pt x="1192530" y="1492885"/>
                    <a:pt x="815975" y="1009015"/>
                  </a:cubicBezTo>
                  <a:cubicBezTo>
                    <a:pt x="439420" y="525145"/>
                    <a:pt x="141605" y="173355"/>
                    <a:pt x="0" y="0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37511"/>
          <a:stretch>
            <a:fillRect/>
          </a:stretch>
        </p:blipFill>
        <p:spPr>
          <a:xfrm>
            <a:off x="1436370" y="2176780"/>
            <a:ext cx="2887980" cy="2713355"/>
          </a:xfrm>
          <a:prstGeom prst="rect">
            <a:avLst/>
          </a:prstGeom>
        </p:spPr>
      </p:pic>
      <p:sp>
        <p:nvSpPr>
          <p:cNvPr id="78" name="圆角矩形标注 77"/>
          <p:cNvSpPr/>
          <p:nvPr/>
        </p:nvSpPr>
        <p:spPr>
          <a:xfrm>
            <a:off x="499110" y="5280660"/>
            <a:ext cx="4561205" cy="1379220"/>
          </a:xfrm>
          <a:prstGeom prst="wedgeRoundRectCallout">
            <a:avLst>
              <a:gd name="adj1" fmla="val -104"/>
              <a:gd name="adj2" fmla="val -89732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用真空泵向传感器内施加真空，从13.3 kPa起，每次递增13.3 kPa，一直增加到66.7 kPa为止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9031605" y="889000"/>
            <a:ext cx="2532380" cy="1423035"/>
          </a:xfrm>
          <a:prstGeom prst="wedgeRoundRectCallout">
            <a:avLst>
              <a:gd name="adj1" fmla="val 17985"/>
              <a:gd name="adj2" fmla="val 11820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fontAlgn="auto">
              <a:lnSpc>
                <a:spcPct val="130000"/>
              </a:lnSpc>
              <a:spcBef>
                <a:spcPts val="0"/>
              </a:spcBef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测量在不同真空度下PIM端子与E2端子间的输出电压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7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7105" y="88836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4575" y="1943735"/>
            <a:ext cx="5124450" cy="34677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4220" y="1390650"/>
            <a:ext cx="27546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检测输出信号电压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14845" y="3055620"/>
            <a:ext cx="4133850" cy="2969895"/>
            <a:chOff x="8895" y="4570"/>
            <a:chExt cx="6510" cy="467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rcRect l="17699" r="20235"/>
            <a:stretch>
              <a:fillRect/>
            </a:stretch>
          </p:blipFill>
          <p:spPr>
            <a:xfrm>
              <a:off x="13563" y="5895"/>
              <a:ext cx="1842" cy="2969"/>
            </a:xfrm>
            <a:prstGeom prst="rect">
              <a:avLst/>
            </a:prstGeom>
          </p:spPr>
        </p:pic>
        <p:sp>
          <p:nvSpPr>
            <p:cNvPr id="16" name="等腰三角形 15"/>
            <p:cNvSpPr/>
            <p:nvPr/>
          </p:nvSpPr>
          <p:spPr>
            <a:xfrm rot="18960000">
              <a:off x="8895" y="4570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9800000">
              <a:off x="8896" y="5266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9181" y="5666"/>
              <a:ext cx="5245" cy="3427"/>
            </a:xfrm>
            <a:custGeom>
              <a:avLst/>
              <a:gdLst>
                <a:gd name="connisteX0" fmla="*/ 3085465 w 3138797"/>
                <a:gd name="connsiteY0" fmla="*/ 1809750 h 2462168"/>
                <a:gd name="connisteX1" fmla="*/ 3041015 w 3138797"/>
                <a:gd name="connsiteY1" fmla="*/ 2313940 h 2462168"/>
                <a:gd name="connisteX2" fmla="*/ 2165350 w 3138797"/>
                <a:gd name="connsiteY2" fmla="*/ 2372995 h 2462168"/>
                <a:gd name="connisteX3" fmla="*/ 860425 w 3138797"/>
                <a:gd name="connsiteY3" fmla="*/ 1423670 h 2462168"/>
                <a:gd name="connisteX4" fmla="*/ 0 w 3138797"/>
                <a:gd name="connsiteY4" fmla="*/ 0 h 246216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3138798" h="2462169">
                  <a:moveTo>
                    <a:pt x="3085465" y="1809750"/>
                  </a:moveTo>
                  <a:cubicBezTo>
                    <a:pt x="3094355" y="1909445"/>
                    <a:pt x="3225165" y="2201545"/>
                    <a:pt x="3041015" y="2313940"/>
                  </a:cubicBezTo>
                  <a:cubicBezTo>
                    <a:pt x="2856865" y="2426335"/>
                    <a:pt x="2601595" y="2550795"/>
                    <a:pt x="2165350" y="2372995"/>
                  </a:cubicBezTo>
                  <a:cubicBezTo>
                    <a:pt x="1729105" y="2195195"/>
                    <a:pt x="1293495" y="1898015"/>
                    <a:pt x="860425" y="1423670"/>
                  </a:cubicBezTo>
                  <a:cubicBezTo>
                    <a:pt x="427355" y="949325"/>
                    <a:pt x="146050" y="265430"/>
                    <a:pt x="0" y="0"/>
                  </a:cubicBezTo>
                </a:path>
              </a:pathLst>
            </a:custGeom>
            <a:noFill/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9012" y="4784"/>
              <a:ext cx="5716" cy="4463"/>
            </a:xfrm>
            <a:custGeom>
              <a:avLst/>
              <a:gdLst>
                <a:gd name="connisteX0" fmla="*/ 3233420 w 3285069"/>
                <a:gd name="connsiteY0" fmla="*/ 2506980 h 3268964"/>
                <a:gd name="connisteX1" fmla="*/ 3248025 w 3285069"/>
                <a:gd name="connsiteY1" fmla="*/ 3129915 h 3268964"/>
                <a:gd name="connisteX2" fmla="*/ 2803525 w 3285069"/>
                <a:gd name="connsiteY2" fmla="*/ 3188970 h 3268964"/>
                <a:gd name="connisteX3" fmla="*/ 1883410 w 3285069"/>
                <a:gd name="connsiteY3" fmla="*/ 2418080 h 3268964"/>
                <a:gd name="connisteX4" fmla="*/ 815975 w 3285069"/>
                <a:gd name="connsiteY4" fmla="*/ 1009015 h 3268964"/>
                <a:gd name="connisteX5" fmla="*/ 0 w 3285069"/>
                <a:gd name="connsiteY5" fmla="*/ 0 h 326896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3285069" h="3268964">
                  <a:moveTo>
                    <a:pt x="3233420" y="2506980"/>
                  </a:moveTo>
                  <a:cubicBezTo>
                    <a:pt x="3245485" y="2630170"/>
                    <a:pt x="3333750" y="2993390"/>
                    <a:pt x="3248025" y="3129915"/>
                  </a:cubicBezTo>
                  <a:cubicBezTo>
                    <a:pt x="3162300" y="3266440"/>
                    <a:pt x="3076575" y="3331210"/>
                    <a:pt x="2803525" y="3188970"/>
                  </a:cubicBezTo>
                  <a:cubicBezTo>
                    <a:pt x="2530475" y="3046730"/>
                    <a:pt x="2280920" y="2854325"/>
                    <a:pt x="1883410" y="2418080"/>
                  </a:cubicBezTo>
                  <a:cubicBezTo>
                    <a:pt x="1485900" y="1981835"/>
                    <a:pt x="1192530" y="1492885"/>
                    <a:pt x="815975" y="1009015"/>
                  </a:cubicBezTo>
                  <a:cubicBezTo>
                    <a:pt x="439420" y="525145"/>
                    <a:pt x="141605" y="173355"/>
                    <a:pt x="0" y="0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37511"/>
          <a:stretch>
            <a:fillRect/>
          </a:stretch>
        </p:blipFill>
        <p:spPr>
          <a:xfrm>
            <a:off x="1436370" y="2176780"/>
            <a:ext cx="2887980" cy="2713355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1097280" y="5236210"/>
            <a:ext cx="6570345" cy="1423035"/>
          </a:xfrm>
          <a:prstGeom prst="wedgeRoundRectCallout">
            <a:avLst>
              <a:gd name="adj1" fmla="val 77505"/>
              <a:gd name="adj2" fmla="val -4906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fontAlgn="auto">
              <a:lnSpc>
                <a:spcPct val="130000"/>
              </a:lnSpc>
              <a:spcBef>
                <a:spcPts val="0"/>
              </a:spcBef>
            </a:pPr>
            <a:r>
              <a:rPr sz="2000" spc="25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该电压应能</a:t>
            </a:r>
            <a:r>
              <a:rPr sz="2000" b="1" spc="25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随真空度的增大而不断下降</a:t>
            </a:r>
            <a:r>
              <a:rPr sz="2000" spc="25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。将不同真空度下的输出电压下降量与标准值相比较，如不符，应更换进气歧管压力传感器。</a:t>
            </a:r>
            <a:endParaRPr sz="2000" spc="25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小结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624965" y="1795145"/>
            <a:ext cx="2014855" cy="949325"/>
          </a:xfrm>
          <a:prstGeom prst="wedgeRoundRectCallout">
            <a:avLst>
              <a:gd name="adj1" fmla="val 98017"/>
              <a:gd name="adj2" fmla="val 6759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组成结构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624965" y="4413885"/>
            <a:ext cx="2014855" cy="949325"/>
          </a:xfrm>
          <a:prstGeom prst="wedgeRoundRectCallout">
            <a:avLst>
              <a:gd name="adj1" fmla="val 88230"/>
              <a:gd name="adj2" fmla="val -7461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工作原理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8513445" y="1703070"/>
            <a:ext cx="2000250" cy="1041400"/>
          </a:xfrm>
          <a:prstGeom prst="wedgeRoundRectCallout">
            <a:avLst>
              <a:gd name="adj1" fmla="val -98458"/>
              <a:gd name="adj2" fmla="val 5983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输出特性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06290" y="2152650"/>
            <a:ext cx="2569210" cy="2552065"/>
            <a:chOff x="7341" y="3849"/>
            <a:chExt cx="3515" cy="3489"/>
          </a:xfrm>
        </p:grpSpPr>
        <p:grpSp>
          <p:nvGrpSpPr>
            <p:cNvPr id="15" name="Group 44"/>
            <p:cNvGrpSpPr/>
            <p:nvPr/>
          </p:nvGrpSpPr>
          <p:grpSpPr bwMode="auto">
            <a:xfrm>
              <a:off x="7341" y="3849"/>
              <a:ext cx="3515" cy="3489"/>
              <a:chOff x="1898" y="1504"/>
              <a:chExt cx="1628" cy="1627"/>
            </a:xfrm>
          </p:grpSpPr>
          <p:sp>
            <p:nvSpPr>
              <p:cNvPr id="16" name="Freeform 4"/>
              <p:cNvSpPr/>
              <p:nvPr/>
            </p:nvSpPr>
            <p:spPr bwMode="auto">
              <a:xfrm>
                <a:off x="1898" y="1504"/>
                <a:ext cx="1628" cy="1627"/>
              </a:xfrm>
              <a:custGeom>
                <a:avLst/>
                <a:gdLst>
                  <a:gd name="T0" fmla="*/ 4814578 w 1050"/>
                  <a:gd name="T1" fmla="*/ 5442098 h 1049"/>
                  <a:gd name="T2" fmla="*/ 4609959 w 1050"/>
                  <a:gd name="T3" fmla="*/ 6002580 h 1049"/>
                  <a:gd name="T4" fmla="*/ 4038230 w 1050"/>
                  <a:gd name="T5" fmla="*/ 5839862 h 1049"/>
                  <a:gd name="T6" fmla="*/ 3761390 w 1050"/>
                  <a:gd name="T7" fmla="*/ 6291864 h 1049"/>
                  <a:gd name="T8" fmla="*/ 3165586 w 1050"/>
                  <a:gd name="T9" fmla="*/ 5972447 h 1049"/>
                  <a:gd name="T10" fmla="*/ 2666074 w 1050"/>
                  <a:gd name="T11" fmla="*/ 6309945 h 1049"/>
                  <a:gd name="T12" fmla="*/ 2292943 w 1050"/>
                  <a:gd name="T13" fmla="*/ 5839862 h 1049"/>
                  <a:gd name="T14" fmla="*/ 1811485 w 1050"/>
                  <a:gd name="T15" fmla="*/ 6044771 h 1049"/>
                  <a:gd name="T16" fmla="*/ 1636957 w 1050"/>
                  <a:gd name="T17" fmla="*/ 5526473 h 1049"/>
                  <a:gd name="T18" fmla="*/ 1396230 w 1050"/>
                  <a:gd name="T19" fmla="*/ 5351703 h 1049"/>
                  <a:gd name="T20" fmla="*/ 842552 w 1050"/>
                  <a:gd name="T21" fmla="*/ 5339646 h 1049"/>
                  <a:gd name="T22" fmla="*/ 806443 w 1050"/>
                  <a:gd name="T23" fmla="*/ 4688765 h 1049"/>
                  <a:gd name="T24" fmla="*/ 282856 w 1050"/>
                  <a:gd name="T25" fmla="*/ 4520016 h 1049"/>
                  <a:gd name="T26" fmla="*/ 469422 w 1050"/>
                  <a:gd name="T27" fmla="*/ 3959535 h 1049"/>
                  <a:gd name="T28" fmla="*/ 0 w 1050"/>
                  <a:gd name="T29" fmla="*/ 3555747 h 1049"/>
                  <a:gd name="T30" fmla="*/ 361093 w 1050"/>
                  <a:gd name="T31" fmla="*/ 3013346 h 1049"/>
                  <a:gd name="T32" fmla="*/ 36111 w 1050"/>
                  <a:gd name="T33" fmla="*/ 2567371 h 1049"/>
                  <a:gd name="T34" fmla="*/ 517566 w 1050"/>
                  <a:gd name="T35" fmla="*/ 2217823 h 1049"/>
                  <a:gd name="T36" fmla="*/ 331003 w 1050"/>
                  <a:gd name="T37" fmla="*/ 1711579 h 1049"/>
                  <a:gd name="T38" fmla="*/ 890697 w 1050"/>
                  <a:gd name="T39" fmla="*/ 1506673 h 1049"/>
                  <a:gd name="T40" fmla="*/ 842552 w 1050"/>
                  <a:gd name="T41" fmla="*/ 982350 h 1049"/>
                  <a:gd name="T42" fmla="*/ 1396230 w 1050"/>
                  <a:gd name="T43" fmla="*/ 976324 h 1049"/>
                  <a:gd name="T44" fmla="*/ 1630940 w 1050"/>
                  <a:gd name="T45" fmla="*/ 367629 h 1049"/>
                  <a:gd name="T46" fmla="*/ 2154524 w 1050"/>
                  <a:gd name="T47" fmla="*/ 530349 h 1049"/>
                  <a:gd name="T48" fmla="*/ 2437381 w 1050"/>
                  <a:gd name="T49" fmla="*/ 439949 h 1049"/>
                  <a:gd name="T50" fmla="*/ 3015131 w 1050"/>
                  <a:gd name="T51" fmla="*/ 349549 h 1049"/>
                  <a:gd name="T52" fmla="*/ 3562786 w 1050"/>
                  <a:gd name="T53" fmla="*/ 0 h 1049"/>
                  <a:gd name="T54" fmla="*/ 3887772 w 1050"/>
                  <a:gd name="T55" fmla="*/ 439949 h 1049"/>
                  <a:gd name="T56" fmla="*/ 4176648 w 1050"/>
                  <a:gd name="T57" fmla="*/ 530349 h 1049"/>
                  <a:gd name="T58" fmla="*/ 4700234 w 1050"/>
                  <a:gd name="T59" fmla="*/ 367629 h 1049"/>
                  <a:gd name="T60" fmla="*/ 4874758 w 1050"/>
                  <a:gd name="T61" fmla="*/ 934137 h 1049"/>
                  <a:gd name="T62" fmla="*/ 5416402 w 1050"/>
                  <a:gd name="T63" fmla="*/ 910030 h 1049"/>
                  <a:gd name="T64" fmla="*/ 5440471 w 1050"/>
                  <a:gd name="T65" fmla="*/ 1506673 h 1049"/>
                  <a:gd name="T66" fmla="*/ 6000168 w 1050"/>
                  <a:gd name="T67" fmla="*/ 1711579 h 1049"/>
                  <a:gd name="T68" fmla="*/ 5837675 w 1050"/>
                  <a:gd name="T69" fmla="*/ 2290141 h 1049"/>
                  <a:gd name="T70" fmla="*/ 6289046 w 1050"/>
                  <a:gd name="T71" fmla="*/ 2567371 h 1049"/>
                  <a:gd name="T72" fmla="*/ 5976095 w 1050"/>
                  <a:gd name="T73" fmla="*/ 3157986 h 1049"/>
                  <a:gd name="T74" fmla="*/ 6307100 w 1050"/>
                  <a:gd name="T75" fmla="*/ 3658200 h 1049"/>
                  <a:gd name="T76" fmla="*/ 5837675 w 1050"/>
                  <a:gd name="T77" fmla="*/ 4031855 h 1049"/>
                  <a:gd name="T78" fmla="*/ 6048310 w 1050"/>
                  <a:gd name="T79" fmla="*/ 4520016 h 1049"/>
                  <a:gd name="T80" fmla="*/ 5524730 w 1050"/>
                  <a:gd name="T81" fmla="*/ 4688765 h 1049"/>
                  <a:gd name="T82" fmla="*/ 5350202 w 1050"/>
                  <a:gd name="T83" fmla="*/ 4929834 h 1049"/>
                  <a:gd name="T84" fmla="*/ 5344183 w 1050"/>
                  <a:gd name="T85" fmla="*/ 5490313 h 10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50"/>
                  <a:gd name="T130" fmla="*/ 0 h 1049"/>
                  <a:gd name="T131" fmla="*/ 1050 w 1050"/>
                  <a:gd name="T132" fmla="*/ 1049 h 10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50" h="1049">
                    <a:moveTo>
                      <a:pt x="888" y="911"/>
                    </a:moveTo>
                    <a:lnTo>
                      <a:pt x="820" y="888"/>
                    </a:lnTo>
                    <a:lnTo>
                      <a:pt x="800" y="903"/>
                    </a:lnTo>
                    <a:lnTo>
                      <a:pt x="780" y="917"/>
                    </a:lnTo>
                    <a:lnTo>
                      <a:pt x="781" y="988"/>
                    </a:lnTo>
                    <a:lnTo>
                      <a:pt x="766" y="996"/>
                    </a:lnTo>
                    <a:lnTo>
                      <a:pt x="751" y="1003"/>
                    </a:lnTo>
                    <a:lnTo>
                      <a:pt x="694" y="961"/>
                    </a:lnTo>
                    <a:lnTo>
                      <a:pt x="671" y="969"/>
                    </a:lnTo>
                    <a:lnTo>
                      <a:pt x="658" y="972"/>
                    </a:lnTo>
                    <a:lnTo>
                      <a:pt x="646" y="976"/>
                    </a:lnTo>
                    <a:lnTo>
                      <a:pt x="625" y="1044"/>
                    </a:lnTo>
                    <a:lnTo>
                      <a:pt x="592" y="1049"/>
                    </a:lnTo>
                    <a:lnTo>
                      <a:pt x="551" y="991"/>
                    </a:lnTo>
                    <a:lnTo>
                      <a:pt x="526" y="991"/>
                    </a:lnTo>
                    <a:lnTo>
                      <a:pt x="501" y="991"/>
                    </a:lnTo>
                    <a:lnTo>
                      <a:pt x="460" y="1049"/>
                    </a:lnTo>
                    <a:lnTo>
                      <a:pt x="443" y="1047"/>
                    </a:lnTo>
                    <a:lnTo>
                      <a:pt x="426" y="1044"/>
                    </a:lnTo>
                    <a:lnTo>
                      <a:pt x="405" y="976"/>
                    </a:lnTo>
                    <a:lnTo>
                      <a:pt x="381" y="969"/>
                    </a:lnTo>
                    <a:lnTo>
                      <a:pt x="369" y="965"/>
                    </a:lnTo>
                    <a:lnTo>
                      <a:pt x="358" y="961"/>
                    </a:lnTo>
                    <a:lnTo>
                      <a:pt x="301" y="1003"/>
                    </a:lnTo>
                    <a:lnTo>
                      <a:pt x="286" y="996"/>
                    </a:lnTo>
                    <a:lnTo>
                      <a:pt x="271" y="988"/>
                    </a:lnTo>
                    <a:lnTo>
                      <a:pt x="272" y="917"/>
                    </a:lnTo>
                    <a:lnTo>
                      <a:pt x="252" y="903"/>
                    </a:lnTo>
                    <a:lnTo>
                      <a:pt x="242" y="895"/>
                    </a:lnTo>
                    <a:lnTo>
                      <a:pt x="232" y="888"/>
                    </a:lnTo>
                    <a:lnTo>
                      <a:pt x="164" y="911"/>
                    </a:lnTo>
                    <a:lnTo>
                      <a:pt x="152" y="899"/>
                    </a:lnTo>
                    <a:lnTo>
                      <a:pt x="140" y="886"/>
                    </a:lnTo>
                    <a:lnTo>
                      <a:pt x="163" y="818"/>
                    </a:lnTo>
                    <a:lnTo>
                      <a:pt x="148" y="799"/>
                    </a:lnTo>
                    <a:lnTo>
                      <a:pt x="134" y="778"/>
                    </a:lnTo>
                    <a:lnTo>
                      <a:pt x="63" y="779"/>
                    </a:lnTo>
                    <a:lnTo>
                      <a:pt x="55" y="765"/>
                    </a:lnTo>
                    <a:lnTo>
                      <a:pt x="47" y="750"/>
                    </a:lnTo>
                    <a:lnTo>
                      <a:pt x="90" y="693"/>
                    </a:lnTo>
                    <a:lnTo>
                      <a:pt x="82" y="669"/>
                    </a:lnTo>
                    <a:lnTo>
                      <a:pt x="78" y="657"/>
                    </a:lnTo>
                    <a:lnTo>
                      <a:pt x="75" y="645"/>
                    </a:lnTo>
                    <a:lnTo>
                      <a:pt x="6" y="623"/>
                    </a:lnTo>
                    <a:lnTo>
                      <a:pt x="0" y="590"/>
                    </a:lnTo>
                    <a:lnTo>
                      <a:pt x="60" y="549"/>
                    </a:lnTo>
                    <a:lnTo>
                      <a:pt x="59" y="524"/>
                    </a:lnTo>
                    <a:lnTo>
                      <a:pt x="60" y="500"/>
                    </a:lnTo>
                    <a:lnTo>
                      <a:pt x="0" y="459"/>
                    </a:lnTo>
                    <a:lnTo>
                      <a:pt x="3" y="442"/>
                    </a:lnTo>
                    <a:lnTo>
                      <a:pt x="6" y="426"/>
                    </a:lnTo>
                    <a:lnTo>
                      <a:pt x="75" y="405"/>
                    </a:lnTo>
                    <a:lnTo>
                      <a:pt x="82" y="380"/>
                    </a:lnTo>
                    <a:lnTo>
                      <a:pt x="86" y="368"/>
                    </a:lnTo>
                    <a:lnTo>
                      <a:pt x="90" y="356"/>
                    </a:lnTo>
                    <a:lnTo>
                      <a:pt x="47" y="299"/>
                    </a:lnTo>
                    <a:lnTo>
                      <a:pt x="55" y="284"/>
                    </a:lnTo>
                    <a:lnTo>
                      <a:pt x="63" y="270"/>
                    </a:lnTo>
                    <a:lnTo>
                      <a:pt x="134" y="271"/>
                    </a:lnTo>
                    <a:lnTo>
                      <a:pt x="148" y="250"/>
                    </a:lnTo>
                    <a:lnTo>
                      <a:pt x="155" y="240"/>
                    </a:lnTo>
                    <a:lnTo>
                      <a:pt x="163" y="231"/>
                    </a:lnTo>
                    <a:lnTo>
                      <a:pt x="140" y="163"/>
                    </a:lnTo>
                    <a:lnTo>
                      <a:pt x="152" y="151"/>
                    </a:lnTo>
                    <a:lnTo>
                      <a:pt x="164" y="139"/>
                    </a:lnTo>
                    <a:lnTo>
                      <a:pt x="232" y="162"/>
                    </a:lnTo>
                    <a:lnTo>
                      <a:pt x="252" y="147"/>
                    </a:lnTo>
                    <a:lnTo>
                      <a:pt x="272" y="133"/>
                    </a:lnTo>
                    <a:lnTo>
                      <a:pt x="271" y="61"/>
                    </a:lnTo>
                    <a:lnTo>
                      <a:pt x="286" y="53"/>
                    </a:lnTo>
                    <a:lnTo>
                      <a:pt x="301" y="46"/>
                    </a:lnTo>
                    <a:lnTo>
                      <a:pt x="358" y="88"/>
                    </a:lnTo>
                    <a:lnTo>
                      <a:pt x="381" y="80"/>
                    </a:lnTo>
                    <a:lnTo>
                      <a:pt x="393" y="76"/>
                    </a:lnTo>
                    <a:lnTo>
                      <a:pt x="405" y="73"/>
                    </a:lnTo>
                    <a:lnTo>
                      <a:pt x="426" y="5"/>
                    </a:lnTo>
                    <a:lnTo>
                      <a:pt x="460" y="0"/>
                    </a:lnTo>
                    <a:lnTo>
                      <a:pt x="501" y="58"/>
                    </a:lnTo>
                    <a:lnTo>
                      <a:pt x="526" y="57"/>
                    </a:lnTo>
                    <a:lnTo>
                      <a:pt x="551" y="58"/>
                    </a:lnTo>
                    <a:lnTo>
                      <a:pt x="592" y="0"/>
                    </a:lnTo>
                    <a:lnTo>
                      <a:pt x="608" y="2"/>
                    </a:lnTo>
                    <a:lnTo>
                      <a:pt x="625" y="5"/>
                    </a:lnTo>
                    <a:lnTo>
                      <a:pt x="646" y="73"/>
                    </a:lnTo>
                    <a:lnTo>
                      <a:pt x="671" y="80"/>
                    </a:lnTo>
                    <a:lnTo>
                      <a:pt x="682" y="84"/>
                    </a:lnTo>
                    <a:lnTo>
                      <a:pt x="694" y="88"/>
                    </a:lnTo>
                    <a:lnTo>
                      <a:pt x="751" y="46"/>
                    </a:lnTo>
                    <a:lnTo>
                      <a:pt x="766" y="53"/>
                    </a:lnTo>
                    <a:lnTo>
                      <a:pt x="781" y="61"/>
                    </a:lnTo>
                    <a:lnTo>
                      <a:pt x="780" y="133"/>
                    </a:lnTo>
                    <a:lnTo>
                      <a:pt x="800" y="147"/>
                    </a:lnTo>
                    <a:lnTo>
                      <a:pt x="810" y="155"/>
                    </a:lnTo>
                    <a:lnTo>
                      <a:pt x="820" y="162"/>
                    </a:lnTo>
                    <a:lnTo>
                      <a:pt x="888" y="139"/>
                    </a:lnTo>
                    <a:lnTo>
                      <a:pt x="900" y="151"/>
                    </a:lnTo>
                    <a:lnTo>
                      <a:pt x="912" y="163"/>
                    </a:lnTo>
                    <a:lnTo>
                      <a:pt x="889" y="231"/>
                    </a:lnTo>
                    <a:lnTo>
                      <a:pt x="904" y="250"/>
                    </a:lnTo>
                    <a:lnTo>
                      <a:pt x="918" y="271"/>
                    </a:lnTo>
                    <a:lnTo>
                      <a:pt x="989" y="270"/>
                    </a:lnTo>
                    <a:lnTo>
                      <a:pt x="997" y="284"/>
                    </a:lnTo>
                    <a:lnTo>
                      <a:pt x="1005" y="299"/>
                    </a:lnTo>
                    <a:lnTo>
                      <a:pt x="962" y="356"/>
                    </a:lnTo>
                    <a:lnTo>
                      <a:pt x="970" y="380"/>
                    </a:lnTo>
                    <a:lnTo>
                      <a:pt x="974" y="393"/>
                    </a:lnTo>
                    <a:lnTo>
                      <a:pt x="977" y="405"/>
                    </a:lnTo>
                    <a:lnTo>
                      <a:pt x="1045" y="426"/>
                    </a:lnTo>
                    <a:lnTo>
                      <a:pt x="1050" y="459"/>
                    </a:lnTo>
                    <a:lnTo>
                      <a:pt x="992" y="500"/>
                    </a:lnTo>
                    <a:lnTo>
                      <a:pt x="993" y="524"/>
                    </a:lnTo>
                    <a:lnTo>
                      <a:pt x="992" y="549"/>
                    </a:lnTo>
                    <a:lnTo>
                      <a:pt x="1050" y="590"/>
                    </a:lnTo>
                    <a:lnTo>
                      <a:pt x="1048" y="607"/>
                    </a:lnTo>
                    <a:lnTo>
                      <a:pt x="1045" y="623"/>
                    </a:lnTo>
                    <a:lnTo>
                      <a:pt x="977" y="645"/>
                    </a:lnTo>
                    <a:lnTo>
                      <a:pt x="970" y="669"/>
                    </a:lnTo>
                    <a:lnTo>
                      <a:pt x="966" y="681"/>
                    </a:lnTo>
                    <a:lnTo>
                      <a:pt x="962" y="693"/>
                    </a:lnTo>
                    <a:lnTo>
                      <a:pt x="1005" y="750"/>
                    </a:lnTo>
                    <a:lnTo>
                      <a:pt x="997" y="765"/>
                    </a:lnTo>
                    <a:lnTo>
                      <a:pt x="989" y="779"/>
                    </a:lnTo>
                    <a:lnTo>
                      <a:pt x="918" y="778"/>
                    </a:lnTo>
                    <a:lnTo>
                      <a:pt x="904" y="799"/>
                    </a:lnTo>
                    <a:lnTo>
                      <a:pt x="897" y="809"/>
                    </a:lnTo>
                    <a:lnTo>
                      <a:pt x="889" y="818"/>
                    </a:lnTo>
                    <a:lnTo>
                      <a:pt x="912" y="886"/>
                    </a:lnTo>
                    <a:lnTo>
                      <a:pt x="900" y="899"/>
                    </a:lnTo>
                    <a:lnTo>
                      <a:pt x="888" y="911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 cmpd="sng" algn="ctr">
                <a:noFill/>
                <a:prstDash val="solid"/>
                <a:round/>
              </a:ln>
            </p:spPr>
            <p:txBody>
              <a:bodyPr lIns="0" rIns="0" anchor="ctr"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8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7" name="Oval 5"/>
              <p:cNvSpPr>
                <a:spLocks noChangeArrowheads="1"/>
              </p:cNvSpPr>
              <p:nvPr/>
            </p:nvSpPr>
            <p:spPr bwMode="auto">
              <a:xfrm>
                <a:off x="2149" y="1752"/>
                <a:ext cx="1129" cy="1131"/>
              </a:xfrm>
              <a:prstGeom prst="ellipse">
                <a:avLst/>
              </a:prstGeom>
              <a:solidFill>
                <a:srgbClr val="F2F2F2"/>
              </a:solidFill>
              <a:ln w="22225">
                <a:noFill/>
                <a:round/>
              </a:ln>
            </p:spPr>
            <p:txBody>
              <a:bodyPr anchor="ctr" anchorCtr="1"/>
              <a:p>
                <a:pPr marL="0" marR="0" lvl="0" indent="0" algn="ctr" defTabSz="94615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7905" y="4884"/>
              <a:ext cx="2416" cy="14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10000"/>
                </a:lnSpc>
              </a:pPr>
              <a:r>
                <a:rPr lang="zh-CN" altLang="en-US" sz="2800" b="1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sym typeface="+mn-ea"/>
                </a:rPr>
                <a:t>进气压力传感器</a:t>
              </a:r>
              <a:endParaRPr lang="zh-CN" altLang="en-US" sz="2800" b="1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20" name="圆角矩形标注 19"/>
          <p:cNvSpPr/>
          <p:nvPr/>
        </p:nvSpPr>
        <p:spPr>
          <a:xfrm>
            <a:off x="8513445" y="4316095"/>
            <a:ext cx="2000250" cy="1041400"/>
          </a:xfrm>
          <a:prstGeom prst="wedgeRoundRectCallout">
            <a:avLst>
              <a:gd name="adj1" fmla="val -106126"/>
              <a:gd name="adj2" fmla="val -5817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检修流程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 bldLvl="0" animBg="1"/>
      <p:bldP spid="3" grpId="0" bldLvl="0" animBg="1"/>
      <p:bldP spid="9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进气压力位置传感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4405" y="1459865"/>
            <a:ext cx="4455795" cy="29667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10000" y="2140585"/>
            <a:ext cx="1574800" cy="160528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标注 35"/>
          <p:cNvSpPr/>
          <p:nvPr/>
        </p:nvSpPr>
        <p:spPr>
          <a:xfrm>
            <a:off x="1203960" y="4684395"/>
            <a:ext cx="2193290" cy="1083945"/>
          </a:xfrm>
          <a:prstGeom prst="wedgeRoundRectCallout">
            <a:avLst>
              <a:gd name="adj1" fmla="val 72148"/>
              <a:gd name="adj2" fmla="val -15709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用于D型的发动机进气系统中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767320" y="4863465"/>
            <a:ext cx="2328545" cy="1022985"/>
          </a:xfrm>
          <a:prstGeom prst="wedgeRoundRectCallout">
            <a:avLst>
              <a:gd name="adj1" fmla="val 24118"/>
              <a:gd name="adj2" fmla="val -13243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所起的作用和空气流量计相似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进气温度位置传感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4760" y="1644015"/>
            <a:ext cx="4005580" cy="2336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ldLvl="0" animBg="1"/>
      <p:bldP spid="36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lstStyle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445000" y="2465070"/>
            <a:ext cx="6712585" cy="2567310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47"/>
              <a:ext cx="9533" cy="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根据发动机的负荷状态测出进气歧管内绝对压力的变化，并转换成电压信号，与转速信号一起输送到电控单元ECU，作为燃油喷射和点火控制的主控信号。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929" name="矩形 216081"/>
          <p:cNvSpPr/>
          <p:nvPr/>
        </p:nvSpPr>
        <p:spPr>
          <a:xfrm>
            <a:off x="1118870" y="1506855"/>
            <a:ext cx="10148570" cy="6965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 dirty="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进气歧管绝对压力传感器的安装位置较灵活，位于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节气门体的后方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进气压力传感器安装位置"/>
          <p:cNvPicPr>
            <a:picLocks noChangeAspect="1"/>
          </p:cNvPicPr>
          <p:nvPr/>
        </p:nvPicPr>
        <p:blipFill>
          <a:blip r:embed="rId1"/>
          <a:srcRect t="16721" r="3624"/>
          <a:stretch>
            <a:fillRect/>
          </a:stretch>
        </p:blipFill>
        <p:spPr>
          <a:xfrm>
            <a:off x="1197610" y="2560955"/>
            <a:ext cx="4086225" cy="2444750"/>
          </a:xfrm>
          <a:prstGeom prst="rect">
            <a:avLst/>
          </a:prstGeom>
        </p:spPr>
      </p:pic>
      <p:pic>
        <p:nvPicPr>
          <p:cNvPr id="6" name="图片 5" descr="进气压力位置传感器"/>
          <p:cNvPicPr>
            <a:picLocks noChangeAspect="1"/>
          </p:cNvPicPr>
          <p:nvPr/>
        </p:nvPicPr>
        <p:blipFill>
          <a:blip r:embed="rId2"/>
          <a:srcRect l="4204" b="16160"/>
          <a:stretch>
            <a:fillRect/>
          </a:stretch>
        </p:blipFill>
        <p:spPr>
          <a:xfrm>
            <a:off x="6480175" y="2560955"/>
            <a:ext cx="4268470" cy="2487295"/>
          </a:xfrm>
          <a:prstGeom prst="rect">
            <a:avLst/>
          </a:prstGeom>
        </p:spPr>
      </p:pic>
      <p:sp>
        <p:nvSpPr>
          <p:cNvPr id="36" name="圆角矩形标注 35"/>
          <p:cNvSpPr/>
          <p:nvPr/>
        </p:nvSpPr>
        <p:spPr>
          <a:xfrm>
            <a:off x="1348740" y="5268595"/>
            <a:ext cx="2193290" cy="1083945"/>
          </a:xfrm>
          <a:prstGeom prst="wedgeRoundRectCallout">
            <a:avLst>
              <a:gd name="adj1" fmla="val 16821"/>
              <a:gd name="adj2" fmla="val -13301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通过真空软管与进气总管连接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480175" y="5268595"/>
            <a:ext cx="2193290" cy="1083945"/>
          </a:xfrm>
          <a:prstGeom prst="wedgeRoundRectCallout">
            <a:avLst>
              <a:gd name="adj1" fmla="val 37840"/>
              <a:gd name="adj2" fmla="val -13722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直接安装在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进气总管上</a:t>
            </a:r>
            <a:endParaRPr lang="zh-CN" altLang="en-US" sz="2000" spc="3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300" name="Group 44"/>
          <p:cNvGrpSpPr/>
          <p:nvPr/>
        </p:nvGrpSpPr>
        <p:grpSpPr bwMode="auto">
          <a:xfrm>
            <a:off x="4921885" y="2444115"/>
            <a:ext cx="1971675" cy="1969770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lstStyle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D</a:t>
              </a: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型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2054225" y="1795145"/>
            <a:ext cx="1585595" cy="949325"/>
          </a:xfrm>
          <a:prstGeom prst="wedgeRoundRectCallout">
            <a:avLst>
              <a:gd name="adj1" fmla="val 98017"/>
              <a:gd name="adj2" fmla="val 6759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电容式</a:t>
            </a:r>
            <a:endParaRPr lang="zh-CN" altLang="zh-CN" sz="2800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054860" y="4413885"/>
            <a:ext cx="1584960" cy="949325"/>
          </a:xfrm>
          <a:prstGeom prst="wedgeRoundRectCallout">
            <a:avLst>
              <a:gd name="adj1" fmla="val 88230"/>
              <a:gd name="adj2" fmla="val -7461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电感式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386445" y="1350010"/>
            <a:ext cx="1585595" cy="1394460"/>
          </a:xfrm>
          <a:prstGeom prst="wedgeRoundRectCallout">
            <a:avLst>
              <a:gd name="adj1" fmla="val -98458"/>
              <a:gd name="adj2" fmla="val 5983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压敏电阻式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bldLvl="0" animBg="1"/>
      <p:bldP spid="3" grpId="0" bldLvl="0" animBg="1"/>
      <p:bldP spid="3" grpId="1" bldLvl="0" animBg="1"/>
      <p:bldP spid="5" grpId="0" bldLvl="0" animBg="1"/>
      <p:bldP spid="5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6068695" y="2449830"/>
            <a:ext cx="5177790" cy="1958340"/>
          </a:xfrm>
          <a:prstGeom prst="wedgeRoundRectCallout">
            <a:avLst>
              <a:gd name="adj1" fmla="val -64643"/>
              <a:gd name="adj2" fmla="val -1484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l">
              <a:lnSpc>
                <a:spcPct val="15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单晶硅材料在受到应力作用后，其电阻率发生明显变化的现象称为压阻效应。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88260" y="2197735"/>
            <a:ext cx="2231390" cy="2214880"/>
            <a:chOff x="7341" y="3849"/>
            <a:chExt cx="3514" cy="3488"/>
          </a:xfrm>
        </p:grpSpPr>
        <p:grpSp>
          <p:nvGrpSpPr>
            <p:cNvPr id="96300" name="Group 44"/>
            <p:cNvGrpSpPr/>
            <p:nvPr/>
          </p:nvGrpSpPr>
          <p:grpSpPr bwMode="auto">
            <a:xfrm>
              <a:off x="7341" y="3849"/>
              <a:ext cx="3515" cy="3489"/>
              <a:chOff x="1898" y="1504"/>
              <a:chExt cx="1628" cy="1627"/>
            </a:xfrm>
          </p:grpSpPr>
          <p:sp>
            <p:nvSpPr>
              <p:cNvPr id="78863" name="Freeform 4"/>
              <p:cNvSpPr/>
              <p:nvPr/>
            </p:nvSpPr>
            <p:spPr bwMode="auto">
              <a:xfrm>
                <a:off x="1898" y="1504"/>
                <a:ext cx="1628" cy="1627"/>
              </a:xfrm>
              <a:custGeom>
                <a:avLst/>
                <a:gdLst>
                  <a:gd name="T0" fmla="*/ 4814578 w 1050"/>
                  <a:gd name="T1" fmla="*/ 5442098 h 1049"/>
                  <a:gd name="T2" fmla="*/ 4609959 w 1050"/>
                  <a:gd name="T3" fmla="*/ 6002580 h 1049"/>
                  <a:gd name="T4" fmla="*/ 4038230 w 1050"/>
                  <a:gd name="T5" fmla="*/ 5839862 h 1049"/>
                  <a:gd name="T6" fmla="*/ 3761390 w 1050"/>
                  <a:gd name="T7" fmla="*/ 6291864 h 1049"/>
                  <a:gd name="T8" fmla="*/ 3165586 w 1050"/>
                  <a:gd name="T9" fmla="*/ 5972447 h 1049"/>
                  <a:gd name="T10" fmla="*/ 2666074 w 1050"/>
                  <a:gd name="T11" fmla="*/ 6309945 h 1049"/>
                  <a:gd name="T12" fmla="*/ 2292943 w 1050"/>
                  <a:gd name="T13" fmla="*/ 5839862 h 1049"/>
                  <a:gd name="T14" fmla="*/ 1811485 w 1050"/>
                  <a:gd name="T15" fmla="*/ 6044771 h 1049"/>
                  <a:gd name="T16" fmla="*/ 1636957 w 1050"/>
                  <a:gd name="T17" fmla="*/ 5526473 h 1049"/>
                  <a:gd name="T18" fmla="*/ 1396230 w 1050"/>
                  <a:gd name="T19" fmla="*/ 5351703 h 1049"/>
                  <a:gd name="T20" fmla="*/ 842552 w 1050"/>
                  <a:gd name="T21" fmla="*/ 5339646 h 1049"/>
                  <a:gd name="T22" fmla="*/ 806443 w 1050"/>
                  <a:gd name="T23" fmla="*/ 4688765 h 1049"/>
                  <a:gd name="T24" fmla="*/ 282856 w 1050"/>
                  <a:gd name="T25" fmla="*/ 4520016 h 1049"/>
                  <a:gd name="T26" fmla="*/ 469422 w 1050"/>
                  <a:gd name="T27" fmla="*/ 3959535 h 1049"/>
                  <a:gd name="T28" fmla="*/ 0 w 1050"/>
                  <a:gd name="T29" fmla="*/ 3555747 h 1049"/>
                  <a:gd name="T30" fmla="*/ 361093 w 1050"/>
                  <a:gd name="T31" fmla="*/ 3013346 h 1049"/>
                  <a:gd name="T32" fmla="*/ 36111 w 1050"/>
                  <a:gd name="T33" fmla="*/ 2567371 h 1049"/>
                  <a:gd name="T34" fmla="*/ 517566 w 1050"/>
                  <a:gd name="T35" fmla="*/ 2217823 h 1049"/>
                  <a:gd name="T36" fmla="*/ 331003 w 1050"/>
                  <a:gd name="T37" fmla="*/ 1711579 h 1049"/>
                  <a:gd name="T38" fmla="*/ 890697 w 1050"/>
                  <a:gd name="T39" fmla="*/ 1506673 h 1049"/>
                  <a:gd name="T40" fmla="*/ 842552 w 1050"/>
                  <a:gd name="T41" fmla="*/ 982350 h 1049"/>
                  <a:gd name="T42" fmla="*/ 1396230 w 1050"/>
                  <a:gd name="T43" fmla="*/ 976324 h 1049"/>
                  <a:gd name="T44" fmla="*/ 1630940 w 1050"/>
                  <a:gd name="T45" fmla="*/ 367629 h 1049"/>
                  <a:gd name="T46" fmla="*/ 2154524 w 1050"/>
                  <a:gd name="T47" fmla="*/ 530349 h 1049"/>
                  <a:gd name="T48" fmla="*/ 2437381 w 1050"/>
                  <a:gd name="T49" fmla="*/ 439949 h 1049"/>
                  <a:gd name="T50" fmla="*/ 3015131 w 1050"/>
                  <a:gd name="T51" fmla="*/ 349549 h 1049"/>
                  <a:gd name="T52" fmla="*/ 3562786 w 1050"/>
                  <a:gd name="T53" fmla="*/ 0 h 1049"/>
                  <a:gd name="T54" fmla="*/ 3887772 w 1050"/>
                  <a:gd name="T55" fmla="*/ 439949 h 1049"/>
                  <a:gd name="T56" fmla="*/ 4176648 w 1050"/>
                  <a:gd name="T57" fmla="*/ 530349 h 1049"/>
                  <a:gd name="T58" fmla="*/ 4700234 w 1050"/>
                  <a:gd name="T59" fmla="*/ 367629 h 1049"/>
                  <a:gd name="T60" fmla="*/ 4874758 w 1050"/>
                  <a:gd name="T61" fmla="*/ 934137 h 1049"/>
                  <a:gd name="T62" fmla="*/ 5416402 w 1050"/>
                  <a:gd name="T63" fmla="*/ 910030 h 1049"/>
                  <a:gd name="T64" fmla="*/ 5440471 w 1050"/>
                  <a:gd name="T65" fmla="*/ 1506673 h 1049"/>
                  <a:gd name="T66" fmla="*/ 6000168 w 1050"/>
                  <a:gd name="T67" fmla="*/ 1711579 h 1049"/>
                  <a:gd name="T68" fmla="*/ 5837675 w 1050"/>
                  <a:gd name="T69" fmla="*/ 2290141 h 1049"/>
                  <a:gd name="T70" fmla="*/ 6289046 w 1050"/>
                  <a:gd name="T71" fmla="*/ 2567371 h 1049"/>
                  <a:gd name="T72" fmla="*/ 5976095 w 1050"/>
                  <a:gd name="T73" fmla="*/ 3157986 h 1049"/>
                  <a:gd name="T74" fmla="*/ 6307100 w 1050"/>
                  <a:gd name="T75" fmla="*/ 3658200 h 1049"/>
                  <a:gd name="T76" fmla="*/ 5837675 w 1050"/>
                  <a:gd name="T77" fmla="*/ 4031855 h 1049"/>
                  <a:gd name="T78" fmla="*/ 6048310 w 1050"/>
                  <a:gd name="T79" fmla="*/ 4520016 h 1049"/>
                  <a:gd name="T80" fmla="*/ 5524730 w 1050"/>
                  <a:gd name="T81" fmla="*/ 4688765 h 1049"/>
                  <a:gd name="T82" fmla="*/ 5350202 w 1050"/>
                  <a:gd name="T83" fmla="*/ 4929834 h 1049"/>
                  <a:gd name="T84" fmla="*/ 5344183 w 1050"/>
                  <a:gd name="T85" fmla="*/ 5490313 h 10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50"/>
                  <a:gd name="T130" fmla="*/ 0 h 1049"/>
                  <a:gd name="T131" fmla="*/ 1050 w 1050"/>
                  <a:gd name="T132" fmla="*/ 1049 h 10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50" h="1049">
                    <a:moveTo>
                      <a:pt x="888" y="911"/>
                    </a:moveTo>
                    <a:lnTo>
                      <a:pt x="820" y="888"/>
                    </a:lnTo>
                    <a:lnTo>
                      <a:pt x="800" y="903"/>
                    </a:lnTo>
                    <a:lnTo>
                      <a:pt x="780" y="917"/>
                    </a:lnTo>
                    <a:lnTo>
                      <a:pt x="781" y="988"/>
                    </a:lnTo>
                    <a:lnTo>
                      <a:pt x="766" y="996"/>
                    </a:lnTo>
                    <a:lnTo>
                      <a:pt x="751" y="1003"/>
                    </a:lnTo>
                    <a:lnTo>
                      <a:pt x="694" y="961"/>
                    </a:lnTo>
                    <a:lnTo>
                      <a:pt x="671" y="969"/>
                    </a:lnTo>
                    <a:lnTo>
                      <a:pt x="658" y="972"/>
                    </a:lnTo>
                    <a:lnTo>
                      <a:pt x="646" y="976"/>
                    </a:lnTo>
                    <a:lnTo>
                      <a:pt x="625" y="1044"/>
                    </a:lnTo>
                    <a:lnTo>
                      <a:pt x="592" y="1049"/>
                    </a:lnTo>
                    <a:lnTo>
                      <a:pt x="551" y="991"/>
                    </a:lnTo>
                    <a:lnTo>
                      <a:pt x="526" y="991"/>
                    </a:lnTo>
                    <a:lnTo>
                      <a:pt x="501" y="991"/>
                    </a:lnTo>
                    <a:lnTo>
                      <a:pt x="460" y="1049"/>
                    </a:lnTo>
                    <a:lnTo>
                      <a:pt x="443" y="1047"/>
                    </a:lnTo>
                    <a:lnTo>
                      <a:pt x="426" y="1044"/>
                    </a:lnTo>
                    <a:lnTo>
                      <a:pt x="405" y="976"/>
                    </a:lnTo>
                    <a:lnTo>
                      <a:pt x="381" y="969"/>
                    </a:lnTo>
                    <a:lnTo>
                      <a:pt x="369" y="965"/>
                    </a:lnTo>
                    <a:lnTo>
                      <a:pt x="358" y="961"/>
                    </a:lnTo>
                    <a:lnTo>
                      <a:pt x="301" y="1003"/>
                    </a:lnTo>
                    <a:lnTo>
                      <a:pt x="286" y="996"/>
                    </a:lnTo>
                    <a:lnTo>
                      <a:pt x="271" y="988"/>
                    </a:lnTo>
                    <a:lnTo>
                      <a:pt x="272" y="917"/>
                    </a:lnTo>
                    <a:lnTo>
                      <a:pt x="252" y="903"/>
                    </a:lnTo>
                    <a:lnTo>
                      <a:pt x="242" y="895"/>
                    </a:lnTo>
                    <a:lnTo>
                      <a:pt x="232" y="888"/>
                    </a:lnTo>
                    <a:lnTo>
                      <a:pt x="164" y="911"/>
                    </a:lnTo>
                    <a:lnTo>
                      <a:pt x="152" y="899"/>
                    </a:lnTo>
                    <a:lnTo>
                      <a:pt x="140" y="886"/>
                    </a:lnTo>
                    <a:lnTo>
                      <a:pt x="163" y="818"/>
                    </a:lnTo>
                    <a:lnTo>
                      <a:pt x="148" y="799"/>
                    </a:lnTo>
                    <a:lnTo>
                      <a:pt x="134" y="778"/>
                    </a:lnTo>
                    <a:lnTo>
                      <a:pt x="63" y="779"/>
                    </a:lnTo>
                    <a:lnTo>
                      <a:pt x="55" y="765"/>
                    </a:lnTo>
                    <a:lnTo>
                      <a:pt x="47" y="750"/>
                    </a:lnTo>
                    <a:lnTo>
                      <a:pt x="90" y="693"/>
                    </a:lnTo>
                    <a:lnTo>
                      <a:pt x="82" y="669"/>
                    </a:lnTo>
                    <a:lnTo>
                      <a:pt x="78" y="657"/>
                    </a:lnTo>
                    <a:lnTo>
                      <a:pt x="75" y="645"/>
                    </a:lnTo>
                    <a:lnTo>
                      <a:pt x="6" y="623"/>
                    </a:lnTo>
                    <a:lnTo>
                      <a:pt x="0" y="590"/>
                    </a:lnTo>
                    <a:lnTo>
                      <a:pt x="60" y="549"/>
                    </a:lnTo>
                    <a:lnTo>
                      <a:pt x="59" y="524"/>
                    </a:lnTo>
                    <a:lnTo>
                      <a:pt x="60" y="500"/>
                    </a:lnTo>
                    <a:lnTo>
                      <a:pt x="0" y="459"/>
                    </a:lnTo>
                    <a:lnTo>
                      <a:pt x="3" y="442"/>
                    </a:lnTo>
                    <a:lnTo>
                      <a:pt x="6" y="426"/>
                    </a:lnTo>
                    <a:lnTo>
                      <a:pt x="75" y="405"/>
                    </a:lnTo>
                    <a:lnTo>
                      <a:pt x="82" y="380"/>
                    </a:lnTo>
                    <a:lnTo>
                      <a:pt x="86" y="368"/>
                    </a:lnTo>
                    <a:lnTo>
                      <a:pt x="90" y="356"/>
                    </a:lnTo>
                    <a:lnTo>
                      <a:pt x="47" y="299"/>
                    </a:lnTo>
                    <a:lnTo>
                      <a:pt x="55" y="284"/>
                    </a:lnTo>
                    <a:lnTo>
                      <a:pt x="63" y="270"/>
                    </a:lnTo>
                    <a:lnTo>
                      <a:pt x="134" y="271"/>
                    </a:lnTo>
                    <a:lnTo>
                      <a:pt x="148" y="250"/>
                    </a:lnTo>
                    <a:lnTo>
                      <a:pt x="155" y="240"/>
                    </a:lnTo>
                    <a:lnTo>
                      <a:pt x="163" y="231"/>
                    </a:lnTo>
                    <a:lnTo>
                      <a:pt x="140" y="163"/>
                    </a:lnTo>
                    <a:lnTo>
                      <a:pt x="152" y="151"/>
                    </a:lnTo>
                    <a:lnTo>
                      <a:pt x="164" y="139"/>
                    </a:lnTo>
                    <a:lnTo>
                      <a:pt x="232" y="162"/>
                    </a:lnTo>
                    <a:lnTo>
                      <a:pt x="252" y="147"/>
                    </a:lnTo>
                    <a:lnTo>
                      <a:pt x="272" y="133"/>
                    </a:lnTo>
                    <a:lnTo>
                      <a:pt x="271" y="61"/>
                    </a:lnTo>
                    <a:lnTo>
                      <a:pt x="286" y="53"/>
                    </a:lnTo>
                    <a:lnTo>
                      <a:pt x="301" y="46"/>
                    </a:lnTo>
                    <a:lnTo>
                      <a:pt x="358" y="88"/>
                    </a:lnTo>
                    <a:lnTo>
                      <a:pt x="381" y="80"/>
                    </a:lnTo>
                    <a:lnTo>
                      <a:pt x="393" y="76"/>
                    </a:lnTo>
                    <a:lnTo>
                      <a:pt x="405" y="73"/>
                    </a:lnTo>
                    <a:lnTo>
                      <a:pt x="426" y="5"/>
                    </a:lnTo>
                    <a:lnTo>
                      <a:pt x="460" y="0"/>
                    </a:lnTo>
                    <a:lnTo>
                      <a:pt x="501" y="58"/>
                    </a:lnTo>
                    <a:lnTo>
                      <a:pt x="526" y="57"/>
                    </a:lnTo>
                    <a:lnTo>
                      <a:pt x="551" y="58"/>
                    </a:lnTo>
                    <a:lnTo>
                      <a:pt x="592" y="0"/>
                    </a:lnTo>
                    <a:lnTo>
                      <a:pt x="608" y="2"/>
                    </a:lnTo>
                    <a:lnTo>
                      <a:pt x="625" y="5"/>
                    </a:lnTo>
                    <a:lnTo>
                      <a:pt x="646" y="73"/>
                    </a:lnTo>
                    <a:lnTo>
                      <a:pt x="671" y="80"/>
                    </a:lnTo>
                    <a:lnTo>
                      <a:pt x="682" y="84"/>
                    </a:lnTo>
                    <a:lnTo>
                      <a:pt x="694" y="88"/>
                    </a:lnTo>
                    <a:lnTo>
                      <a:pt x="751" y="46"/>
                    </a:lnTo>
                    <a:lnTo>
                      <a:pt x="766" y="53"/>
                    </a:lnTo>
                    <a:lnTo>
                      <a:pt x="781" y="61"/>
                    </a:lnTo>
                    <a:lnTo>
                      <a:pt x="780" y="133"/>
                    </a:lnTo>
                    <a:lnTo>
                      <a:pt x="800" y="147"/>
                    </a:lnTo>
                    <a:lnTo>
                      <a:pt x="810" y="155"/>
                    </a:lnTo>
                    <a:lnTo>
                      <a:pt x="820" y="162"/>
                    </a:lnTo>
                    <a:lnTo>
                      <a:pt x="888" y="139"/>
                    </a:lnTo>
                    <a:lnTo>
                      <a:pt x="900" y="151"/>
                    </a:lnTo>
                    <a:lnTo>
                      <a:pt x="912" y="163"/>
                    </a:lnTo>
                    <a:lnTo>
                      <a:pt x="889" y="231"/>
                    </a:lnTo>
                    <a:lnTo>
                      <a:pt x="904" y="250"/>
                    </a:lnTo>
                    <a:lnTo>
                      <a:pt x="918" y="271"/>
                    </a:lnTo>
                    <a:lnTo>
                      <a:pt x="989" y="270"/>
                    </a:lnTo>
                    <a:lnTo>
                      <a:pt x="997" y="284"/>
                    </a:lnTo>
                    <a:lnTo>
                      <a:pt x="1005" y="299"/>
                    </a:lnTo>
                    <a:lnTo>
                      <a:pt x="962" y="356"/>
                    </a:lnTo>
                    <a:lnTo>
                      <a:pt x="970" y="380"/>
                    </a:lnTo>
                    <a:lnTo>
                      <a:pt x="974" y="393"/>
                    </a:lnTo>
                    <a:lnTo>
                      <a:pt x="977" y="405"/>
                    </a:lnTo>
                    <a:lnTo>
                      <a:pt x="1045" y="426"/>
                    </a:lnTo>
                    <a:lnTo>
                      <a:pt x="1050" y="459"/>
                    </a:lnTo>
                    <a:lnTo>
                      <a:pt x="992" y="500"/>
                    </a:lnTo>
                    <a:lnTo>
                      <a:pt x="993" y="524"/>
                    </a:lnTo>
                    <a:lnTo>
                      <a:pt x="992" y="549"/>
                    </a:lnTo>
                    <a:lnTo>
                      <a:pt x="1050" y="590"/>
                    </a:lnTo>
                    <a:lnTo>
                      <a:pt x="1048" y="607"/>
                    </a:lnTo>
                    <a:lnTo>
                      <a:pt x="1045" y="623"/>
                    </a:lnTo>
                    <a:lnTo>
                      <a:pt x="977" y="645"/>
                    </a:lnTo>
                    <a:lnTo>
                      <a:pt x="970" y="669"/>
                    </a:lnTo>
                    <a:lnTo>
                      <a:pt x="966" y="681"/>
                    </a:lnTo>
                    <a:lnTo>
                      <a:pt x="962" y="693"/>
                    </a:lnTo>
                    <a:lnTo>
                      <a:pt x="1005" y="750"/>
                    </a:lnTo>
                    <a:lnTo>
                      <a:pt x="997" y="765"/>
                    </a:lnTo>
                    <a:lnTo>
                      <a:pt x="989" y="779"/>
                    </a:lnTo>
                    <a:lnTo>
                      <a:pt x="918" y="778"/>
                    </a:lnTo>
                    <a:lnTo>
                      <a:pt x="904" y="799"/>
                    </a:lnTo>
                    <a:lnTo>
                      <a:pt x="897" y="809"/>
                    </a:lnTo>
                    <a:lnTo>
                      <a:pt x="889" y="818"/>
                    </a:lnTo>
                    <a:lnTo>
                      <a:pt x="912" y="886"/>
                    </a:lnTo>
                    <a:lnTo>
                      <a:pt x="900" y="899"/>
                    </a:lnTo>
                    <a:lnTo>
                      <a:pt x="888" y="911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 cmpd="sng" algn="ctr">
                <a:noFill/>
                <a:prstDash val="solid"/>
                <a:round/>
              </a:ln>
            </p:spPr>
            <p:txBody>
              <a:bodyPr lIns="0" rIns="0" anchor="ctr"/>
              <a:lstStyle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8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8864" name="Oval 5"/>
              <p:cNvSpPr>
                <a:spLocks noChangeArrowheads="1"/>
              </p:cNvSpPr>
              <p:nvPr/>
            </p:nvSpPr>
            <p:spPr bwMode="auto">
              <a:xfrm>
                <a:off x="2149" y="1752"/>
                <a:ext cx="1129" cy="1131"/>
              </a:xfrm>
              <a:prstGeom prst="ellipse">
                <a:avLst/>
              </a:prstGeom>
              <a:solidFill>
                <a:srgbClr val="F2F2F2"/>
              </a:solidFill>
              <a:ln w="22225">
                <a:noFill/>
                <a:round/>
              </a:ln>
            </p:spPr>
            <p:txBody>
              <a:bodyPr anchor="ctr" anchorCtr="1"/>
              <a:lstStyle/>
              <a:p>
                <a:pPr marL="0" marR="0" lvl="0" indent="0" algn="ctr" defTabSz="94615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8126" y="4456"/>
              <a:ext cx="2416" cy="2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4000" b="1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sym typeface="+mn-ea"/>
                </a:rPr>
                <a:t>压敏电阻</a:t>
              </a:r>
              <a:endParaRPr lang="zh-CN" altLang="en-US" sz="4000" b="1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 descr="进气温度位置传感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185" y="2381250"/>
            <a:ext cx="2318385" cy="1352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200" y="1279525"/>
            <a:ext cx="6621145" cy="3556635"/>
          </a:xfrm>
          <a:prstGeom prst="rect">
            <a:avLst/>
          </a:prstGeom>
        </p:spPr>
      </p:pic>
      <p:sp>
        <p:nvSpPr>
          <p:cNvPr id="115714" name="等腰三角形 9"/>
          <p:cNvSpPr/>
          <p:nvPr/>
        </p:nvSpPr>
        <p:spPr>
          <a:xfrm rot="16200000" flipH="1" flipV="1">
            <a:off x="2017395" y="2733675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444990" y="1372870"/>
            <a:ext cx="829945" cy="50419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698740" y="1372870"/>
            <a:ext cx="829945" cy="50419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210810" y="1877060"/>
            <a:ext cx="1474470" cy="50419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90295" y="4994910"/>
            <a:ext cx="102723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压阻效应式进气歧管绝对压力传感器的结构主要由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真空室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压力转换元件（硅膜片）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IC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集成放大电路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组成。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8" grpId="0" bldLvl="0" animBg="1"/>
      <p:bldP spid="9" grpId="0" bldLvl="0" animBg="1"/>
      <p:bldP spid="10" grpId="0" bldLvl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955" y="2081530"/>
            <a:ext cx="5117465" cy="3004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1184"/>
          <a:stretch>
            <a:fillRect/>
          </a:stretch>
        </p:blipFill>
        <p:spPr>
          <a:xfrm>
            <a:off x="7035800" y="2133600"/>
            <a:ext cx="4189095" cy="2590800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5066030" y="875030"/>
            <a:ext cx="3473450" cy="1068705"/>
          </a:xfrm>
          <a:prstGeom prst="wedgeRoundRectCallout">
            <a:avLst>
              <a:gd name="adj1" fmla="val -66140"/>
              <a:gd name="adj2" fmla="val 5712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fontAlgn="auto">
              <a:lnSpc>
                <a:spcPct val="130000"/>
              </a:lnSpc>
              <a:spcBef>
                <a:spcPts val="0"/>
              </a:spcBef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硅膜片为正方形，其中部采用光刻腐蚀的方法制成薄膜片</a:t>
            </a:r>
            <a:endParaRPr lang="zh-CN" altLang="zh-CN" sz="2000" spc="200" dirty="0"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529830" y="4866640"/>
            <a:ext cx="4103370" cy="1343660"/>
          </a:xfrm>
          <a:prstGeom prst="wedgeRoundRectCallout">
            <a:avLst>
              <a:gd name="adj1" fmla="val -21231"/>
              <a:gd name="adj2" fmla="val -6285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fontAlgn="auto">
              <a:lnSpc>
                <a:spcPct val="130000"/>
              </a:lnSpc>
              <a:spcBef>
                <a:spcPts val="0"/>
              </a:spcBef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在薄膜片上，加工出4个阻值相等的应变电阻片，这4个应变电阻片连接成惠斯通桥形电路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8" name="圆角矩形标注 77"/>
          <p:cNvSpPr/>
          <p:nvPr/>
        </p:nvSpPr>
        <p:spPr>
          <a:xfrm>
            <a:off x="1631315" y="5460365"/>
            <a:ext cx="1998345" cy="1076960"/>
          </a:xfrm>
          <a:prstGeom prst="wedgeRoundRectCallout">
            <a:avLst>
              <a:gd name="adj1" fmla="val 14728"/>
              <a:gd name="adj2" fmla="val -92629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导入进气歧管压力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890645" y="2383790"/>
            <a:ext cx="614680" cy="459105"/>
          </a:xfrm>
          <a:prstGeom prst="round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631315" y="122618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78" grpId="0" bldLvl="0" animBg="1"/>
      <p:bldP spid="13" grpId="0" bldLvl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1862455"/>
            <a:ext cx="5117465" cy="30041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b="1184"/>
          <a:stretch>
            <a:fillRect/>
          </a:stretch>
        </p:blipFill>
        <p:spPr>
          <a:xfrm>
            <a:off x="6993255" y="2275840"/>
            <a:ext cx="418909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023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进气歧管绝对压力传感器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609725" y="4866640"/>
            <a:ext cx="4764405" cy="1785620"/>
          </a:xfrm>
          <a:prstGeom prst="wedgeRoundRectCallout">
            <a:avLst>
              <a:gd name="adj1" fmla="val -21864"/>
              <a:gd name="adj2" fmla="val -6418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fontAlgn="auto">
              <a:lnSpc>
                <a:spcPct val="130000"/>
              </a:lnSpc>
              <a:spcBef>
                <a:spcPts val="0"/>
              </a:spcBef>
            </a:pPr>
            <a:r>
              <a:rPr sz="2000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进气歧管侧的绝对压力越高，硅膜片的变形越大，其变形与压力成</a:t>
            </a:r>
            <a:r>
              <a:rPr sz="2000" b="1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正比</a:t>
            </a:r>
            <a:r>
              <a:rPr sz="2000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，膜片上的应变电阻阻值的变化也与变形的变化成正比</a:t>
            </a:r>
            <a:endParaRPr sz="2000" spc="3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035800" y="861060"/>
            <a:ext cx="4103370" cy="991235"/>
          </a:xfrm>
          <a:prstGeom prst="wedgeRoundRectCallout">
            <a:avLst>
              <a:gd name="adj1" fmla="val -28721"/>
              <a:gd name="adj2" fmla="val 14468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fontAlgn="auto">
              <a:lnSpc>
                <a:spcPct val="130000"/>
              </a:lnSpc>
              <a:spcBef>
                <a:spcPts val="0"/>
              </a:spcBef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利用惠斯顿电桥将硅膜片的变形转换成电信号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8" name="圆角矩形标注 77"/>
          <p:cNvSpPr/>
          <p:nvPr/>
        </p:nvSpPr>
        <p:spPr>
          <a:xfrm>
            <a:off x="7397750" y="4866640"/>
            <a:ext cx="3379470" cy="1214755"/>
          </a:xfrm>
          <a:prstGeom prst="wedgeRoundRectCallout">
            <a:avLst>
              <a:gd name="adj1" fmla="val -12063"/>
              <a:gd name="adj2" fmla="val -121667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需用混合集成电路进行放大后才输出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2285" y="99568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78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996</Words>
  <Application>WPS 演示</Application>
  <PresentationFormat>自定义</PresentationFormat>
  <Paragraphs>144</Paragraphs>
  <Slides>17</Slides>
  <Notes>123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Calibri</vt:lpstr>
      <vt:lpstr>楷体_GB2312</vt:lpstr>
      <vt:lpstr>新宋体</vt:lpstr>
      <vt:lpstr>华文琥珀</vt:lpstr>
      <vt:lpstr>Arial Unicode MS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176</cp:revision>
  <dcterms:created xsi:type="dcterms:W3CDTF">2018-12-17T02:56:00Z</dcterms:created>
  <dcterms:modified xsi:type="dcterms:W3CDTF">2025-01-07T08:53:09Z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B32A8B72F2FA4EBC9D24FFE913080BD9_12</vt:lpwstr>
  </property>
</Properties>
</file>